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0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33159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OCKWAVE07/Capstone/blob/fd892fd409a6fe9f36cbc44b5d55f4235e4b8a31/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Varun Raskar</a:t>
            </a:r>
          </a:p>
          <a:p>
            <a:r>
              <a:rPr lang="en-US" dirty="0">
                <a:solidFill>
                  <a:schemeClr val="bg2"/>
                </a:solidFill>
                <a:latin typeface="Abadi" panose="020B0604020104020204" pitchFamily="34" charset="0"/>
                <a:ea typeface="SF Pro" pitchFamily="2" charset="0"/>
                <a:cs typeface="SF Pro" pitchFamily="2" charset="0"/>
              </a:rPr>
              <a:t>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02441" y="1825624"/>
            <a:ext cx="6176211" cy="4493725"/>
          </a:xfrm>
          <a:prstGeom prst="rect">
            <a:avLst/>
          </a:prstGeom>
        </p:spPr>
        <p:txBody>
          <a:bodyPr/>
          <a:lstStyle/>
          <a:p>
            <a:pPr>
              <a:lnSpc>
                <a:spcPct val="100000"/>
              </a:lnSpc>
              <a:spcBef>
                <a:spcPts val="1400"/>
              </a:spcBef>
              <a:defRPr/>
            </a:pPr>
            <a:r>
              <a:rPr lang="en-US" sz="2200" dirty="0">
                <a:solidFill>
                  <a:srgbClr val="A5A5A5">
                    <a:lumMod val="25000"/>
                  </a:srgbClr>
                </a:solidFill>
                <a:latin typeface="Abadi" panose="020B0604020104020204" pitchFamily="34" charset="0"/>
              </a:rPr>
              <a:t>We performed EDA and determined training labels.</a:t>
            </a:r>
          </a:p>
          <a:p>
            <a:pPr>
              <a:lnSpc>
                <a:spcPct val="100000"/>
              </a:lnSpc>
              <a:spcBef>
                <a:spcPts val="1400"/>
              </a:spcBef>
              <a:defRPr/>
            </a:pPr>
            <a:r>
              <a:rPr lang="en-US" sz="2200" dirty="0">
                <a:solidFill>
                  <a:srgbClr val="A5A5A5">
                    <a:lumMod val="25000"/>
                  </a:srgbClr>
                </a:solidFill>
                <a:latin typeface="Abadi" panose="020B0604020104020204" pitchFamily="34" charset="0"/>
              </a:rPr>
              <a:t>We calculated the number of launches at each site, and the number and occurrence of each orbit.</a:t>
            </a:r>
          </a:p>
          <a:p>
            <a:pPr>
              <a:lnSpc>
                <a:spcPct val="100000"/>
              </a:lnSpc>
              <a:spcBef>
                <a:spcPts val="1400"/>
              </a:spcBef>
              <a:defRPr/>
            </a:pPr>
            <a:r>
              <a:rPr lang="en-US" sz="2200" dirty="0">
                <a:solidFill>
                  <a:srgbClr val="A5A5A5">
                    <a:lumMod val="25000"/>
                  </a:srgbClr>
                </a:solidFill>
                <a:latin typeface="Abadi" panose="020B0604020104020204" pitchFamily="34" charset="0"/>
              </a:rPr>
              <a:t>We created outcome label from the outcome column and exported the results in .csv file</a:t>
            </a:r>
          </a:p>
          <a:p>
            <a:pPr>
              <a:lnSpc>
                <a:spcPct val="100000"/>
              </a:lnSpc>
              <a:spcBef>
                <a:spcPts val="1400"/>
              </a:spcBef>
              <a:defRPr/>
            </a:pPr>
            <a:r>
              <a:rPr lang="en-US" sz="2200" dirty="0">
                <a:solidFill>
                  <a:srgbClr val="A5A5A5">
                    <a:lumMod val="25000"/>
                  </a:srgbClr>
                </a:solidFill>
                <a:latin typeface="Abadi" panose="020B0604020104020204" pitchFamily="34" charset="0"/>
              </a:rPr>
              <a:t>The link to the notebook is</a:t>
            </a:r>
          </a:p>
          <a:p>
            <a:pPr marL="0" indent="0">
              <a:lnSpc>
                <a:spcPct val="100000"/>
              </a:lnSpc>
              <a:spcBef>
                <a:spcPts val="1400"/>
              </a:spcBef>
              <a:buNone/>
              <a:defRPr/>
            </a:pPr>
            <a:r>
              <a:rPr lang="en-US" sz="2200"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https://github.com/SHOCKWAVE07/Capstone/blob/fd892fd409a6fe9f36cbc44b5d55f4235e4b8a31/spacex-Data%20wrangling.ipynb</a:t>
            </a:r>
            <a:endParaRPr lang="en-US" sz="2200" dirty="0">
              <a:solidFill>
                <a:srgbClr val="1C7DDB"/>
              </a:solidFill>
              <a:latin typeface="Abadi" panose="020B0604020104020204" pitchFamily="34" charset="0"/>
            </a:endParaRPr>
          </a:p>
          <a:p>
            <a:pPr marL="0" marR="0" lvl="0" indent="0" algn="l" defTabSz="914400" rtl="0" eaLnBrk="1" fontAlgn="auto" latinLnBrk="0" hangingPunct="1">
              <a:lnSpc>
                <a:spcPct val="100000"/>
              </a:lnSpc>
              <a:spcBef>
                <a:spcPts val="1400"/>
              </a:spcBef>
              <a:spcAft>
                <a:spcPts val="0"/>
              </a:spcAft>
              <a:buClrTx/>
              <a:buSzTx/>
              <a:buNone/>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0" indent="0">
              <a:buNone/>
            </a:pPr>
            <a:endParaRPr lang="en-US" sz="2000" dirty="0">
              <a:solidFill>
                <a:srgbClr val="1C7DDB"/>
              </a:solidFill>
            </a:endParaRPr>
          </a:p>
          <a:p>
            <a:pPr marL="0" indent="0">
              <a:buNone/>
            </a:pPr>
            <a:r>
              <a:rPr lang="en-US"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AB40FFBB-0E44-DCC1-2E85-D9425F925482}"/>
              </a:ext>
            </a:extLst>
          </p:cNvPr>
          <p:cNvPicPr>
            <a:picLocks noChangeAspect="1"/>
          </p:cNvPicPr>
          <p:nvPr/>
        </p:nvPicPr>
        <p:blipFill>
          <a:blip r:embed="rId4"/>
          <a:stretch>
            <a:fillRect/>
          </a:stretch>
        </p:blipFill>
        <p:spPr>
          <a:xfrm>
            <a:off x="303417" y="2149641"/>
            <a:ext cx="5048777" cy="346509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980" y="1780674"/>
            <a:ext cx="5775158" cy="216621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explored the data by visualizing the relationship between flight number and launch site, payload and launch site, success rate, flight number and orbit type, the launch success yearly trend.</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76E4CE5-06B8-B562-5A99-1B031580F4A7}"/>
              </a:ext>
            </a:extLst>
          </p:cNvPr>
          <p:cNvPicPr>
            <a:picLocks noChangeAspect="1"/>
          </p:cNvPicPr>
          <p:nvPr/>
        </p:nvPicPr>
        <p:blipFill>
          <a:blip r:embed="rId3"/>
          <a:stretch>
            <a:fillRect/>
          </a:stretch>
        </p:blipFill>
        <p:spPr>
          <a:xfrm>
            <a:off x="958829" y="3946890"/>
            <a:ext cx="5262705" cy="2726625"/>
          </a:xfrm>
          <a:prstGeom prst="rect">
            <a:avLst/>
          </a:prstGeom>
        </p:spPr>
      </p:pic>
      <p:pic>
        <p:nvPicPr>
          <p:cNvPr id="8" name="Picture 7">
            <a:extLst>
              <a:ext uri="{FF2B5EF4-FFF2-40B4-BE49-F238E27FC236}">
                <a16:creationId xmlns:a16="http://schemas.microsoft.com/office/drawing/2014/main" id="{07DFB71F-D597-FDA3-F41A-DBA251E8990C}"/>
              </a:ext>
            </a:extLst>
          </p:cNvPr>
          <p:cNvPicPr>
            <a:picLocks noChangeAspect="1"/>
          </p:cNvPicPr>
          <p:nvPr/>
        </p:nvPicPr>
        <p:blipFill>
          <a:blip r:embed="rId4"/>
          <a:stretch>
            <a:fillRect/>
          </a:stretch>
        </p:blipFill>
        <p:spPr>
          <a:xfrm>
            <a:off x="6437861" y="1755270"/>
            <a:ext cx="5551283" cy="2848813"/>
          </a:xfrm>
          <a:prstGeom prst="rect">
            <a:avLst/>
          </a:prstGeom>
        </p:spPr>
      </p:pic>
      <p:sp>
        <p:nvSpPr>
          <p:cNvPr id="11" name="Content Placeholder 4">
            <a:extLst>
              <a:ext uri="{FF2B5EF4-FFF2-40B4-BE49-F238E27FC236}">
                <a16:creationId xmlns:a16="http://schemas.microsoft.com/office/drawing/2014/main" id="{A06F7A62-2CE7-8D0B-18CE-26A1C0B0D565}"/>
              </a:ext>
            </a:extLst>
          </p:cNvPr>
          <p:cNvSpPr txBox="1">
            <a:spLocks/>
          </p:cNvSpPr>
          <p:nvPr/>
        </p:nvSpPr>
        <p:spPr>
          <a:xfrm>
            <a:off x="6591177" y="4691783"/>
            <a:ext cx="5775158" cy="21662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rgbClr val="1C7DDB"/>
                </a:solidFill>
                <a:latin typeface="Abadi" panose="020B0604020104020204" pitchFamily="34" charset="0"/>
              </a:rPr>
              <a:t>https://github.com/SHOCKWAVE07/Capstone/blob/30432fa0e5afa52fb90939e6d598b9d09a728cd8/jupyter_labs_eda_dataviz.ipynb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t>
            </a:r>
            <a:r>
              <a:rPr lang="en-US" sz="2200" dirty="0">
                <a:solidFill>
                  <a:srgbClr val="1C7DDB"/>
                </a:solidFill>
                <a:latin typeface="Abadi" panose="020B0604020104020204" pitchFamily="34" charset="0"/>
              </a:rPr>
              <a:t> SHOCKWAVE07 </a:t>
            </a:r>
            <a:r>
              <a:rPr lang="en-US" sz="2200" dirty="0">
                <a:solidFill>
                  <a:srgbClr val="1C7DDB"/>
                </a:solidFill>
                <a:latin typeface="Abadi"/>
              </a:rPr>
              <a:t>/IBM-Data-Science-Capstone-SpaceX/blob/main/EDA%20with%20SQL.ipynb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a:t>
            </a:r>
          </a:p>
          <a:p>
            <a:pPr marL="0" indent="0">
              <a:lnSpc>
                <a:spcPct val="100000"/>
              </a:lnSpc>
              <a:spcBef>
                <a:spcPts val="1400"/>
              </a:spcBef>
              <a:buNone/>
            </a:pPr>
            <a:r>
              <a:rPr lang="en-US" sz="2200" dirty="0">
                <a:solidFill>
                  <a:srgbClr val="1C7DDB"/>
                </a:solidFill>
                <a:latin typeface="Abadi"/>
              </a:rPr>
              <a:t>https://github.com/SHOCKWAVE07/Capstone/blob/66780d3456330a10a2f66b6e96a6fce760b182de/lab_jupyter_launch_site_location.ipynb</a:t>
            </a:r>
            <a:endParaRPr lang="en-US" dirty="0">
              <a:solidFill>
                <a:srgbClr val="1C7DD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1028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https://github.com/SHOCKWAVE07/Capstone/blob/92f9d3e460c90c45102d76ed192399a63b91c991/SpaceX_Machine_Learning_Prediction_Part_5.ipynb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64260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189529" y="3235568"/>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3163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1992072" y="3075635"/>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395294"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2677378" y="2787126"/>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1653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675513" y="3848433"/>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94072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31406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6474" y="2069757"/>
            <a:ext cx="10908642"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7901284-6DD9-CFD1-3101-7EEDF049BCCE}"/>
              </a:ext>
            </a:extLst>
          </p:cNvPr>
          <p:cNvPicPr>
            <a:picLocks noChangeAspect="1"/>
          </p:cNvPicPr>
          <p:nvPr/>
        </p:nvPicPr>
        <p:blipFill>
          <a:blip r:embed="rId3"/>
          <a:stretch>
            <a:fillRect/>
          </a:stretch>
        </p:blipFill>
        <p:spPr>
          <a:xfrm>
            <a:off x="2231324" y="3061677"/>
            <a:ext cx="7592974" cy="33655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DISTINCT keyword to get the unique records of the launch sites from the Space X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11A3F3E-50D0-8048-A69F-3A92B62031D5}"/>
              </a:ext>
            </a:extLst>
          </p:cNvPr>
          <p:cNvPicPr>
            <a:picLocks noChangeAspect="1"/>
          </p:cNvPicPr>
          <p:nvPr/>
        </p:nvPicPr>
        <p:blipFill>
          <a:blip r:embed="rId4"/>
          <a:stretch>
            <a:fillRect/>
          </a:stretch>
        </p:blipFill>
        <p:spPr>
          <a:xfrm>
            <a:off x="2897213" y="3136576"/>
            <a:ext cx="5226319" cy="27750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7CD50AB0-10D9-A1AF-8991-8F7F34633E1E}"/>
              </a:ext>
            </a:extLst>
          </p:cNvPr>
          <p:cNvPicPr>
            <a:picLocks noGrp="1" noChangeAspect="1"/>
          </p:cNvPicPr>
          <p:nvPr>
            <p:ph idx="4294967295"/>
          </p:nvPr>
        </p:nvPicPr>
        <p:blipFill>
          <a:blip r:embed="rId3"/>
          <a:stretch>
            <a:fillRect/>
          </a:stretch>
        </p:blipFill>
        <p:spPr>
          <a:xfrm>
            <a:off x="2352231" y="3047063"/>
            <a:ext cx="6904786" cy="308293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94E9032D-B246-707E-7AF0-1C02368A148B}"/>
              </a:ext>
            </a:extLst>
          </p:cNvPr>
          <p:cNvSpPr txBox="1"/>
          <p:nvPr/>
        </p:nvSpPr>
        <p:spPr>
          <a:xfrm>
            <a:off x="1376737" y="1500027"/>
            <a:ext cx="9462499" cy="769441"/>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lang="en-US" sz="2200" dirty="0">
                <a:solidFill>
                  <a:srgbClr val="A5A5A5">
                    <a:lumMod val="25000"/>
                  </a:srgbClr>
                </a:solidFill>
                <a:latin typeface="Abadi" panose="020B0604020104020204" pitchFamily="34" charset="0"/>
              </a:rPr>
              <a:t>Use</a:t>
            </a: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SUM function to get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26CE717-BF28-490D-D44F-EEBD07B5FAAD}"/>
              </a:ext>
            </a:extLst>
          </p:cNvPr>
          <p:cNvPicPr>
            <a:picLocks noChangeAspect="1"/>
          </p:cNvPicPr>
          <p:nvPr/>
        </p:nvPicPr>
        <p:blipFill>
          <a:blip r:embed="rId3"/>
          <a:stretch>
            <a:fillRect/>
          </a:stretch>
        </p:blipFill>
        <p:spPr>
          <a:xfrm>
            <a:off x="2017912" y="3060037"/>
            <a:ext cx="7245395" cy="25965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AVG function to get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86C4CA1-4463-5D17-C799-0DA703D8552F}"/>
              </a:ext>
            </a:extLst>
          </p:cNvPr>
          <p:cNvPicPr>
            <a:picLocks noChangeAspect="1"/>
          </p:cNvPicPr>
          <p:nvPr/>
        </p:nvPicPr>
        <p:blipFill>
          <a:blip r:embed="rId3"/>
          <a:stretch>
            <a:fillRect/>
          </a:stretch>
        </p:blipFill>
        <p:spPr>
          <a:xfrm>
            <a:off x="2807560" y="3334654"/>
            <a:ext cx="5385077" cy="23051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MIN(Date) function to get the dates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2440077-F59B-F9ED-E5C2-104DC43E0066}"/>
              </a:ext>
            </a:extLst>
          </p:cNvPr>
          <p:cNvPicPr>
            <a:picLocks noChangeAspect="1"/>
          </p:cNvPicPr>
          <p:nvPr/>
        </p:nvPicPr>
        <p:blipFill>
          <a:blip r:embed="rId3"/>
          <a:stretch>
            <a:fillRect/>
          </a:stretch>
        </p:blipFill>
        <p:spPr>
          <a:xfrm>
            <a:off x="2904004" y="3091078"/>
            <a:ext cx="6096313" cy="256553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4945" y="1575881"/>
            <a:ext cx="974558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Use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BD6D72-FE87-E918-8591-358979EF50DB}"/>
              </a:ext>
            </a:extLst>
          </p:cNvPr>
          <p:cNvPicPr>
            <a:picLocks noChangeAspect="1"/>
          </p:cNvPicPr>
          <p:nvPr/>
        </p:nvPicPr>
        <p:blipFill>
          <a:blip r:embed="rId3"/>
          <a:stretch>
            <a:fillRect/>
          </a:stretch>
        </p:blipFill>
        <p:spPr>
          <a:xfrm>
            <a:off x="2048924" y="3344095"/>
            <a:ext cx="7957773" cy="3083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7965"/>
            <a:ext cx="6689568" cy="499325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 through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 with Web Scrapping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with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Interactive Visual Analytics with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Interactive analytics in screenshots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821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COUNT function to 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E55844A-20A4-CE57-71DE-281145EBE334}"/>
              </a:ext>
            </a:extLst>
          </p:cNvPr>
          <p:cNvPicPr>
            <a:picLocks noChangeAspect="1"/>
          </p:cNvPicPr>
          <p:nvPr/>
        </p:nvPicPr>
        <p:blipFill>
          <a:blip r:embed="rId3"/>
          <a:stretch>
            <a:fillRect/>
          </a:stretch>
        </p:blipFill>
        <p:spPr>
          <a:xfrm>
            <a:off x="6609708" y="1674235"/>
            <a:ext cx="5091992" cy="43513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4790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WHERE clause and MAX() function to get the list of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B547DD5-1FB2-2A75-5AAE-FEB5095E578B}"/>
              </a:ext>
            </a:extLst>
          </p:cNvPr>
          <p:cNvPicPr>
            <a:picLocks noChangeAspect="1"/>
          </p:cNvPicPr>
          <p:nvPr/>
        </p:nvPicPr>
        <p:blipFill>
          <a:blip r:embed="rId3"/>
          <a:stretch>
            <a:fillRect/>
          </a:stretch>
        </p:blipFill>
        <p:spPr>
          <a:xfrm>
            <a:off x="6096000" y="1709930"/>
            <a:ext cx="5615240" cy="45827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979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WHERE clause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operator to get 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79C7623-4A7A-D84A-56A6-44CA6EF6B1F9}"/>
              </a:ext>
            </a:extLst>
          </p:cNvPr>
          <p:cNvPicPr>
            <a:picLocks noChangeAspect="1"/>
          </p:cNvPicPr>
          <p:nvPr/>
        </p:nvPicPr>
        <p:blipFill>
          <a:blip r:embed="rId3"/>
          <a:stretch>
            <a:fillRect/>
          </a:stretch>
        </p:blipFill>
        <p:spPr>
          <a:xfrm>
            <a:off x="2180429" y="3396538"/>
            <a:ext cx="7379079" cy="26290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the WHERE , GROUP BY and ORDER BY  clause to get the rank of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92AE44D-E6F9-1223-D577-1A55A1DD4D42}"/>
              </a:ext>
            </a:extLst>
          </p:cNvPr>
          <p:cNvPicPr>
            <a:picLocks noChangeAspect="1"/>
          </p:cNvPicPr>
          <p:nvPr/>
        </p:nvPicPr>
        <p:blipFill>
          <a:blip r:embed="rId3"/>
          <a:stretch>
            <a:fillRect/>
          </a:stretch>
        </p:blipFill>
        <p:spPr>
          <a:xfrm>
            <a:off x="6423676" y="1751457"/>
            <a:ext cx="5200917" cy="41975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4F066832-595C-9496-208A-8B9DE3F894C8}"/>
              </a:ext>
            </a:extLst>
          </p:cNvPr>
          <p:cNvPicPr>
            <a:picLocks noChangeAspect="1"/>
          </p:cNvPicPr>
          <p:nvPr/>
        </p:nvPicPr>
        <p:blipFill>
          <a:blip r:embed="rId3"/>
          <a:stretch>
            <a:fillRect/>
          </a:stretch>
        </p:blipFill>
        <p:spPr>
          <a:xfrm>
            <a:off x="1055505" y="1446100"/>
            <a:ext cx="9944611" cy="50548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868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3"/>
          <a:stretch>
            <a:fillRect/>
          </a:stretch>
        </p:blipFill>
        <p:spPr>
          <a:xfrm>
            <a:off x="769938" y="1910485"/>
            <a:ext cx="9745662" cy="418161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073959D2-3892-65DF-8F36-79A66082602A}"/>
              </a:ext>
            </a:extLst>
          </p:cNvPr>
          <p:cNvPicPr>
            <a:picLocks noGrp="1" noChangeAspect="1"/>
          </p:cNvPicPr>
          <p:nvPr>
            <p:ph idx="4294967295"/>
          </p:nvPr>
        </p:nvPicPr>
        <p:blipFill>
          <a:blip r:embed="rId3"/>
          <a:stretch>
            <a:fillRect/>
          </a:stretch>
        </p:blipFill>
        <p:spPr>
          <a:xfrm>
            <a:off x="918422" y="1430529"/>
            <a:ext cx="7685621" cy="513107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Picture 6">
            <a:extLst>
              <a:ext uri="{FF2B5EF4-FFF2-40B4-BE49-F238E27FC236}">
                <a16:creationId xmlns:a16="http://schemas.microsoft.com/office/drawing/2014/main" id="{F6E62C91-3D40-F408-D563-2341240FA932}"/>
              </a:ext>
            </a:extLst>
          </p:cNvPr>
          <p:cNvPicPr>
            <a:picLocks noChangeAspect="1"/>
          </p:cNvPicPr>
          <p:nvPr/>
        </p:nvPicPr>
        <p:blipFill>
          <a:blip r:embed="rId4"/>
          <a:stretch>
            <a:fillRect/>
          </a:stretch>
        </p:blipFill>
        <p:spPr>
          <a:xfrm>
            <a:off x="9040404" y="1430529"/>
            <a:ext cx="2528297" cy="49966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9832"/>
            <a:ext cx="10960587" cy="49673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Space X advertises Falcon 9 rocket launches on its websites with a cost of $ 62 millions ; other providers cost upward of $165 millions each. Space X does a lot of savings as it can reuse the first state. Therefore, if we can determine if the first stage will land or not, we can determine the cost of the launch. This information can be used if an alternate company wants to bid against space X for a rocked launch. The main goal of the project is to create a machine learning model to predict if the first state will land successfully or not.</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 What factors will determine if the rocket will land successfully ?</a:t>
            </a:r>
          </a:p>
          <a:p>
            <a:pPr marL="0" indent="0">
              <a:spcBef>
                <a:spcPts val="1400"/>
              </a:spcBef>
              <a:buNone/>
            </a:pPr>
            <a:r>
              <a:rPr lang="en-US" sz="2200" dirty="0">
                <a:solidFill>
                  <a:schemeClr val="accent3">
                    <a:lumMod val="25000"/>
                  </a:schemeClr>
                </a:solidFill>
                <a:latin typeface="Abadi" panose="020B0604020104020204" pitchFamily="34" charset="0"/>
              </a:rPr>
              <a:t>  - The interaction amongst various features that determine the success rate of a                           successful landing.</a:t>
            </a:r>
          </a:p>
          <a:p>
            <a:pPr marL="0" indent="0">
              <a:spcBef>
                <a:spcPts val="1400"/>
              </a:spcBef>
              <a:buNone/>
            </a:pPr>
            <a:r>
              <a:rPr lang="en-US" sz="2200" dirty="0">
                <a:solidFill>
                  <a:schemeClr val="accent3">
                    <a:lumMod val="25000"/>
                  </a:schemeClr>
                </a:solidFill>
                <a:latin typeface="Abadi" panose="020B0604020104020204" pitchFamily="34" charset="0"/>
              </a:rPr>
              <a:t>  - 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046496"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68397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38200" y="2032792"/>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The Best Classifier</a:t>
            </a:r>
            <a:endParaRPr lang="en-US" dirty="0">
              <a:solidFill>
                <a:srgbClr val="0B49CB"/>
              </a:solidFill>
            </a:endParaRPr>
          </a:p>
        </p:txBody>
      </p:sp>
      <p:pic>
        <p:nvPicPr>
          <p:cNvPr id="3" name="Picture 2">
            <a:extLst>
              <a:ext uri="{FF2B5EF4-FFF2-40B4-BE49-F238E27FC236}">
                <a16:creationId xmlns:a16="http://schemas.microsoft.com/office/drawing/2014/main" id="{1D39BD5D-04F4-6B05-0F32-0DD8B7E20ED0}"/>
              </a:ext>
            </a:extLst>
          </p:cNvPr>
          <p:cNvPicPr>
            <a:picLocks noChangeAspect="1"/>
          </p:cNvPicPr>
          <p:nvPr/>
        </p:nvPicPr>
        <p:blipFill>
          <a:blip r:embed="rId3"/>
          <a:stretch>
            <a:fillRect/>
          </a:stretch>
        </p:blipFill>
        <p:spPr>
          <a:xfrm>
            <a:off x="579863" y="2069516"/>
            <a:ext cx="10878109" cy="33148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84FAD62-587A-E385-F89E-28849B1B4F9A}"/>
              </a:ext>
            </a:extLst>
          </p:cNvPr>
          <p:cNvPicPr>
            <a:picLocks noChangeAspect="1"/>
          </p:cNvPicPr>
          <p:nvPr/>
        </p:nvPicPr>
        <p:blipFill>
          <a:blip r:embed="rId3"/>
          <a:stretch>
            <a:fillRect/>
          </a:stretch>
        </p:blipFill>
        <p:spPr>
          <a:xfrm>
            <a:off x="6027811" y="1572662"/>
            <a:ext cx="5366644" cy="4288524"/>
          </a:xfrm>
          <a:prstGeom prst="rect">
            <a:avLst/>
          </a:prstGeom>
        </p:spPr>
      </p:pic>
      <p:sp>
        <p:nvSpPr>
          <p:cNvPr id="7" name="TextBox 6">
            <a:extLst>
              <a:ext uri="{FF2B5EF4-FFF2-40B4-BE49-F238E27FC236}">
                <a16:creationId xmlns:a16="http://schemas.microsoft.com/office/drawing/2014/main" id="{BA57C800-A14A-6C0E-02D9-3A435024FFC3}"/>
              </a:ext>
            </a:extLst>
          </p:cNvPr>
          <p:cNvSpPr txBox="1"/>
          <p:nvPr/>
        </p:nvSpPr>
        <p:spPr>
          <a:xfrm>
            <a:off x="463194" y="1675762"/>
            <a:ext cx="5564618" cy="2677656"/>
          </a:xfrm>
          <a:prstGeom prst="rect">
            <a:avLst/>
          </a:prstGeom>
          <a:noFill/>
        </p:spPr>
        <p:txBody>
          <a:bodyPr wrap="square">
            <a:sp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88416"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bg2">
                    <a:lumMod val="50000"/>
                  </a:schemeClr>
                </a:solidFill>
                <a:latin typeface="Abadi"/>
              </a:rPr>
              <a:t>Data was collected using space X API and Web Scrapping from Wikipedia.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8000" dirty="0">
                <a:solidFill>
                  <a:schemeClr val="bg2">
                    <a:lumMod val="50000"/>
                  </a:schemeClr>
                </a:solidFill>
                <a:latin typeface="Abadi"/>
              </a:rPr>
              <a:t>One-hot encoding was applied to categorical features.</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was done using get request to the SpaceX API.</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Next, we decoded the response content as a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Json</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using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json</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function call and turn it into a pandas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dataframe</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using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json_normalize</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We then cleaned the data, checked for missing values and fill in missing values where necessary.</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 addition, we performed web scraping from Wikipedia for Falcon 9 launch records with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BeautifulSoup</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a:t>
            </a:r>
          </a:p>
          <a:p>
            <a:pPr marL="685800" marR="0" lvl="1" indent="-228600" algn="just" defTabSz="914400" rtl="0" eaLnBrk="1" fontAlgn="auto" latinLnBrk="0" hangingPunct="1">
              <a:lnSpc>
                <a:spcPct val="100000"/>
              </a:lnSpc>
              <a:spcBef>
                <a:spcPts val="1400"/>
              </a:spcBef>
              <a:spcAft>
                <a:spcPts val="0"/>
              </a:spcAft>
              <a:buClrTx/>
              <a:buSzTx/>
              <a:buFontTx/>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objective was to extract the launch records as HTML table, parse the table and convert it to a pandas </a:t>
            </a:r>
            <a:r>
              <a:rPr kumimoji="0" lang="en-US" sz="20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dataframe</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2837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04926" y="1792288"/>
            <a:ext cx="4066336"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used the get request to the Space X API to collect data, clean the data and did some basic data wrangling and formatting.</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a:rPr>
              <a:t>https://github.com/SHOCKWAVE07/Capstone/blob/05f9e6ec8805d8131b4f09d4de9af83acf85aa42/spacex-data-collection-api.ipynb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731001" y="1699330"/>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47946"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web scarped the Falcon 9 launch data with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parsed the table and converted it into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rgbClr val="1C7DDB"/>
                </a:solidFill>
                <a:latin typeface="Abadi" panose="020B0604020104020204" pitchFamily="34" charset="0"/>
              </a:rPr>
              <a:t>https://github.com/SHOCKWAVE07/Capstone/blob/b9fcf63b0cd25812e889b923e9b7dedb0ea48b43/webscraping.ipynb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5D59AD26-1D10-55B2-A120-CBAC9D9035F9}"/>
              </a:ext>
            </a:extLst>
          </p:cNvPr>
          <p:cNvPicPr>
            <a:picLocks noChangeAspect="1"/>
          </p:cNvPicPr>
          <p:nvPr/>
        </p:nvPicPr>
        <p:blipFill>
          <a:blip r:embed="rId3"/>
          <a:stretch>
            <a:fillRect/>
          </a:stretch>
        </p:blipFill>
        <p:spPr>
          <a:xfrm>
            <a:off x="5470357" y="2130110"/>
            <a:ext cx="6204689" cy="40368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243</TotalTime>
  <Words>1825</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Raskar Varun [Data Science And Engineering - 2020]</cp:lastModifiedBy>
  <cp:revision>204</cp:revision>
  <dcterms:created xsi:type="dcterms:W3CDTF">2021-04-29T18:58:34Z</dcterms:created>
  <dcterms:modified xsi:type="dcterms:W3CDTF">2022-10-13T17:16:43Z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